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74" r:id="rId4"/>
    <p:sldId id="273" r:id="rId5"/>
    <p:sldId id="272" r:id="rId6"/>
    <p:sldId id="276" r:id="rId7"/>
    <p:sldId id="277" r:id="rId8"/>
    <p:sldId id="269" r:id="rId9"/>
    <p:sldId id="27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21"/>
  </p:normalViewPr>
  <p:slideViewPr>
    <p:cSldViewPr snapToGrid="0" snapToObjects="1">
      <p:cViewPr>
        <p:scale>
          <a:sx n="107" d="100"/>
          <a:sy n="107" d="100"/>
        </p:scale>
        <p:origin x="-46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5B9EB-EB07-A840-9737-A59DAC20F9B1}" type="datetimeFigureOut">
              <a:rPr lang="nl-NL" smtClean="0"/>
              <a:t>23-01-19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9DC7F-A261-A541-9D5E-C319EA1411FB}" type="slidenum">
              <a:rPr lang="nl-NL" smtClean="0"/>
              <a:t>‹nr.›</a:t>
            </a:fld>
            <a:endParaRPr lang="nl-NL"/>
          </a:p>
        </p:txBody>
      </p:sp>
    </p:spTree>
    <p:extLst>
      <p:ext uri="{BB962C8B-B14F-4D97-AF65-F5344CB8AC3E}">
        <p14:creationId xmlns:p14="http://schemas.microsoft.com/office/powerpoint/2010/main" val="3956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Klikken om de titelstijl van het model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Klikken om de ondertitelstijl van het model te bewerken</a:t>
            </a:r>
            <a:endParaRPr lang="nl-NL"/>
          </a:p>
        </p:txBody>
      </p:sp>
      <p:sp>
        <p:nvSpPr>
          <p:cNvPr id="4" name="Tijdelijke aanduiding voor datum 3"/>
          <p:cNvSpPr>
            <a:spLocks noGrp="1"/>
          </p:cNvSpPr>
          <p:nvPr>
            <p:ph type="dt" sz="half" idx="10"/>
          </p:nvPr>
        </p:nvSpPr>
        <p:spPr/>
        <p:txBody>
          <a:bodyPr/>
          <a:lstStyle/>
          <a:p>
            <a:fld id="{D9E8B0D9-B169-E542-B287-1873A1303204}" type="datetime1">
              <a:rPr lang="nl-NL" smtClean="0"/>
              <a:t>23-01-19</a:t>
            </a:fld>
            <a:endParaRPr lang="nl-NL"/>
          </a:p>
        </p:txBody>
      </p:sp>
      <p:sp>
        <p:nvSpPr>
          <p:cNvPr id="5" name="Tijdelijke aanduiding voor voettekst 4"/>
          <p:cNvSpPr>
            <a:spLocks noGrp="1"/>
          </p:cNvSpPr>
          <p:nvPr>
            <p:ph type="ftr" sz="quarter" idx="11"/>
          </p:nvPr>
        </p:nvSpPr>
        <p:spPr/>
        <p:txBody>
          <a:bodyPr/>
          <a:lstStyle/>
          <a:p>
            <a:r>
              <a:rPr lang="nl-NL" smtClean="0"/>
              <a:t>NONONS</a:t>
            </a:r>
            <a:endParaRPr lang="nl-NL"/>
          </a:p>
        </p:txBody>
      </p:sp>
      <p:sp>
        <p:nvSpPr>
          <p:cNvPr id="6" name="Tijdelijke aanduiding voor dianummer 5"/>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24295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14C325-1A76-B44B-8115-C56E757895ED}" type="datetime1">
              <a:rPr lang="nl-NL" smtClean="0"/>
              <a:t>23-01-19</a:t>
            </a:fld>
            <a:endParaRPr lang="nl-NL"/>
          </a:p>
        </p:txBody>
      </p:sp>
      <p:sp>
        <p:nvSpPr>
          <p:cNvPr id="5" name="Tijdelijke aanduiding voor voettekst 4"/>
          <p:cNvSpPr>
            <a:spLocks noGrp="1"/>
          </p:cNvSpPr>
          <p:nvPr>
            <p:ph type="ftr" sz="quarter" idx="11"/>
          </p:nvPr>
        </p:nvSpPr>
        <p:spPr/>
        <p:txBody>
          <a:bodyPr/>
          <a:lstStyle/>
          <a:p>
            <a:r>
              <a:rPr lang="nl-NL" smtClean="0"/>
              <a:t>NONONS</a:t>
            </a:r>
            <a:endParaRPr lang="nl-NL"/>
          </a:p>
        </p:txBody>
      </p:sp>
      <p:sp>
        <p:nvSpPr>
          <p:cNvPr id="6" name="Tijdelijke aanduiding voor dianummer 5"/>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162145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Klikken om de titelstijl van het model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D46547-86F8-1645-80F6-292F775AE9BF}" type="datetime1">
              <a:rPr lang="nl-NL" smtClean="0"/>
              <a:t>23-01-19</a:t>
            </a:fld>
            <a:endParaRPr lang="nl-NL"/>
          </a:p>
        </p:txBody>
      </p:sp>
      <p:sp>
        <p:nvSpPr>
          <p:cNvPr id="5" name="Tijdelijke aanduiding voor voettekst 4"/>
          <p:cNvSpPr>
            <a:spLocks noGrp="1"/>
          </p:cNvSpPr>
          <p:nvPr>
            <p:ph type="ftr" sz="quarter" idx="11"/>
          </p:nvPr>
        </p:nvSpPr>
        <p:spPr/>
        <p:txBody>
          <a:bodyPr/>
          <a:lstStyle/>
          <a:p>
            <a:r>
              <a:rPr lang="nl-NL" smtClean="0"/>
              <a:t>NONONS</a:t>
            </a:r>
            <a:endParaRPr lang="nl-NL"/>
          </a:p>
        </p:txBody>
      </p:sp>
      <p:sp>
        <p:nvSpPr>
          <p:cNvPr id="6" name="Tijdelijke aanduiding voor dianummer 5"/>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19692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inhoud 2"/>
          <p:cNvSpPr>
            <a:spLocks noGrp="1"/>
          </p:cNvSpPr>
          <p:nvPr>
            <p:ph idx="1"/>
          </p:nvPr>
        </p:nvSpPr>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10452E-1F89-D04D-8F3C-690A483A564B}" type="datetime1">
              <a:rPr lang="nl-NL" smtClean="0"/>
              <a:t>23-01-19</a:t>
            </a:fld>
            <a:endParaRPr lang="nl-NL"/>
          </a:p>
        </p:txBody>
      </p:sp>
      <p:sp>
        <p:nvSpPr>
          <p:cNvPr id="5" name="Tijdelijke aanduiding voor voettekst 4"/>
          <p:cNvSpPr>
            <a:spLocks noGrp="1"/>
          </p:cNvSpPr>
          <p:nvPr>
            <p:ph type="ftr" sz="quarter" idx="11"/>
          </p:nvPr>
        </p:nvSpPr>
        <p:spPr/>
        <p:txBody>
          <a:bodyPr/>
          <a:lstStyle/>
          <a:p>
            <a:r>
              <a:rPr lang="nl-NL" smtClean="0"/>
              <a:t>NONONS</a:t>
            </a:r>
            <a:endParaRPr lang="nl-NL"/>
          </a:p>
        </p:txBody>
      </p:sp>
      <p:sp>
        <p:nvSpPr>
          <p:cNvPr id="6" name="Tijdelijke aanduiding voor dianummer 5"/>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9917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Klikken om de tekststijl van het model te bewerken</a:t>
            </a:r>
          </a:p>
        </p:txBody>
      </p:sp>
      <p:sp>
        <p:nvSpPr>
          <p:cNvPr id="4" name="Tijdelijke aanduiding voor datum 3"/>
          <p:cNvSpPr>
            <a:spLocks noGrp="1"/>
          </p:cNvSpPr>
          <p:nvPr>
            <p:ph type="dt" sz="half" idx="10"/>
          </p:nvPr>
        </p:nvSpPr>
        <p:spPr/>
        <p:txBody>
          <a:bodyPr/>
          <a:lstStyle/>
          <a:p>
            <a:fld id="{2A530774-B562-8645-977D-C43C3E9EC3AD}" type="datetime1">
              <a:rPr lang="nl-NL" smtClean="0"/>
              <a:t>23-01-19</a:t>
            </a:fld>
            <a:endParaRPr lang="nl-NL"/>
          </a:p>
        </p:txBody>
      </p:sp>
      <p:sp>
        <p:nvSpPr>
          <p:cNvPr id="5" name="Tijdelijke aanduiding voor voettekst 4"/>
          <p:cNvSpPr>
            <a:spLocks noGrp="1"/>
          </p:cNvSpPr>
          <p:nvPr>
            <p:ph type="ftr" sz="quarter" idx="11"/>
          </p:nvPr>
        </p:nvSpPr>
        <p:spPr/>
        <p:txBody>
          <a:bodyPr/>
          <a:lstStyle/>
          <a:p>
            <a:r>
              <a:rPr lang="nl-NL" smtClean="0"/>
              <a:t>NONONS</a:t>
            </a:r>
            <a:endParaRPr lang="nl-NL"/>
          </a:p>
        </p:txBody>
      </p:sp>
      <p:sp>
        <p:nvSpPr>
          <p:cNvPr id="6" name="Tijdelijke aanduiding voor dianummer 5"/>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202543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C0F3075-CAE3-184B-B023-1F78A1D69D78}" type="datetime1">
              <a:rPr lang="nl-NL" smtClean="0"/>
              <a:t>23-01-19</a:t>
            </a:fld>
            <a:endParaRPr lang="nl-NL"/>
          </a:p>
        </p:txBody>
      </p:sp>
      <p:sp>
        <p:nvSpPr>
          <p:cNvPr id="6" name="Tijdelijke aanduiding voor voettekst 5"/>
          <p:cNvSpPr>
            <a:spLocks noGrp="1"/>
          </p:cNvSpPr>
          <p:nvPr>
            <p:ph type="ftr" sz="quarter" idx="11"/>
          </p:nvPr>
        </p:nvSpPr>
        <p:spPr/>
        <p:txBody>
          <a:bodyPr/>
          <a:lstStyle/>
          <a:p>
            <a:r>
              <a:rPr lang="nl-NL" smtClean="0"/>
              <a:t>NONONS</a:t>
            </a:r>
            <a:endParaRPr lang="nl-NL"/>
          </a:p>
        </p:txBody>
      </p:sp>
      <p:sp>
        <p:nvSpPr>
          <p:cNvPr id="7" name="Tijdelijke aanduiding voor dianummer 6"/>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172865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8A255A5-03C9-0645-BB75-D76C79DE40F7}" type="datetime1">
              <a:rPr lang="nl-NL" smtClean="0"/>
              <a:t>23-01-19</a:t>
            </a:fld>
            <a:endParaRPr lang="nl-NL"/>
          </a:p>
        </p:txBody>
      </p:sp>
      <p:sp>
        <p:nvSpPr>
          <p:cNvPr id="8" name="Tijdelijke aanduiding voor voettekst 7"/>
          <p:cNvSpPr>
            <a:spLocks noGrp="1"/>
          </p:cNvSpPr>
          <p:nvPr>
            <p:ph type="ftr" sz="quarter" idx="11"/>
          </p:nvPr>
        </p:nvSpPr>
        <p:spPr/>
        <p:txBody>
          <a:bodyPr/>
          <a:lstStyle/>
          <a:p>
            <a:r>
              <a:rPr lang="nl-NL" smtClean="0"/>
              <a:t>NONONS</a:t>
            </a:r>
            <a:endParaRPr lang="nl-NL"/>
          </a:p>
        </p:txBody>
      </p:sp>
      <p:sp>
        <p:nvSpPr>
          <p:cNvPr id="9" name="Tijdelijke aanduiding voor dianummer 8"/>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20941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Klikken om de titelstijl van het model te bewerken</a:t>
            </a:r>
            <a:endParaRPr lang="nl-NL"/>
          </a:p>
        </p:txBody>
      </p:sp>
      <p:sp>
        <p:nvSpPr>
          <p:cNvPr id="3" name="Tijdelijke aanduiding voor datum 2"/>
          <p:cNvSpPr>
            <a:spLocks noGrp="1"/>
          </p:cNvSpPr>
          <p:nvPr>
            <p:ph type="dt" sz="half" idx="10"/>
          </p:nvPr>
        </p:nvSpPr>
        <p:spPr/>
        <p:txBody>
          <a:bodyPr/>
          <a:lstStyle/>
          <a:p>
            <a:fld id="{06BE5CA9-13D7-814E-8560-CE0892E07E98}" type="datetime1">
              <a:rPr lang="nl-NL" smtClean="0"/>
              <a:t>23-01-19</a:t>
            </a:fld>
            <a:endParaRPr lang="nl-NL"/>
          </a:p>
        </p:txBody>
      </p:sp>
      <p:sp>
        <p:nvSpPr>
          <p:cNvPr id="4" name="Tijdelijke aanduiding voor voettekst 3"/>
          <p:cNvSpPr>
            <a:spLocks noGrp="1"/>
          </p:cNvSpPr>
          <p:nvPr>
            <p:ph type="ftr" sz="quarter" idx="11"/>
          </p:nvPr>
        </p:nvSpPr>
        <p:spPr/>
        <p:txBody>
          <a:bodyPr/>
          <a:lstStyle/>
          <a:p>
            <a:r>
              <a:rPr lang="nl-NL" smtClean="0"/>
              <a:t>NONONS</a:t>
            </a:r>
            <a:endParaRPr lang="nl-NL"/>
          </a:p>
        </p:txBody>
      </p:sp>
      <p:sp>
        <p:nvSpPr>
          <p:cNvPr id="5" name="Tijdelijke aanduiding voor dianummer 4"/>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209930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F02DD8-FF36-D44E-80F3-B4C286253A36}" type="datetime1">
              <a:rPr lang="nl-NL" smtClean="0"/>
              <a:t>23-01-19</a:t>
            </a:fld>
            <a:endParaRPr lang="nl-NL"/>
          </a:p>
        </p:txBody>
      </p:sp>
      <p:sp>
        <p:nvSpPr>
          <p:cNvPr id="3" name="Tijdelijke aanduiding voor voettekst 2"/>
          <p:cNvSpPr>
            <a:spLocks noGrp="1"/>
          </p:cNvSpPr>
          <p:nvPr>
            <p:ph type="ftr" sz="quarter" idx="11"/>
          </p:nvPr>
        </p:nvSpPr>
        <p:spPr/>
        <p:txBody>
          <a:bodyPr/>
          <a:lstStyle/>
          <a:p>
            <a:r>
              <a:rPr lang="nl-NL" smtClean="0"/>
              <a:t>NONONS</a:t>
            </a:r>
            <a:endParaRPr lang="nl-NL"/>
          </a:p>
        </p:txBody>
      </p:sp>
      <p:sp>
        <p:nvSpPr>
          <p:cNvPr id="4" name="Tijdelijke aanduiding voor dianummer 3"/>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201555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Klikken om de titelstijl van het model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Tijdelijke aanduiding voor datum 4"/>
          <p:cNvSpPr>
            <a:spLocks noGrp="1"/>
          </p:cNvSpPr>
          <p:nvPr>
            <p:ph type="dt" sz="half" idx="10"/>
          </p:nvPr>
        </p:nvSpPr>
        <p:spPr/>
        <p:txBody>
          <a:bodyPr/>
          <a:lstStyle/>
          <a:p>
            <a:fld id="{B42F56CF-A940-264C-A061-44FA95A9E348}" type="datetime1">
              <a:rPr lang="nl-NL" smtClean="0"/>
              <a:t>23-01-19</a:t>
            </a:fld>
            <a:endParaRPr lang="nl-NL"/>
          </a:p>
        </p:txBody>
      </p:sp>
      <p:sp>
        <p:nvSpPr>
          <p:cNvPr id="6" name="Tijdelijke aanduiding voor voettekst 5"/>
          <p:cNvSpPr>
            <a:spLocks noGrp="1"/>
          </p:cNvSpPr>
          <p:nvPr>
            <p:ph type="ftr" sz="quarter" idx="11"/>
          </p:nvPr>
        </p:nvSpPr>
        <p:spPr/>
        <p:txBody>
          <a:bodyPr/>
          <a:lstStyle/>
          <a:p>
            <a:r>
              <a:rPr lang="nl-NL" smtClean="0"/>
              <a:t>NONONS</a:t>
            </a:r>
            <a:endParaRPr lang="nl-NL"/>
          </a:p>
        </p:txBody>
      </p:sp>
      <p:sp>
        <p:nvSpPr>
          <p:cNvPr id="7" name="Tijdelijke aanduiding voor dianummer 6"/>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109353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Klikken om de titelstijl van het model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Tijdelijke aanduiding voor datum 4"/>
          <p:cNvSpPr>
            <a:spLocks noGrp="1"/>
          </p:cNvSpPr>
          <p:nvPr>
            <p:ph type="dt" sz="half" idx="10"/>
          </p:nvPr>
        </p:nvSpPr>
        <p:spPr/>
        <p:txBody>
          <a:bodyPr/>
          <a:lstStyle/>
          <a:p>
            <a:fld id="{AC8CF42E-33D3-7544-846A-A69D29491D2B}" type="datetime1">
              <a:rPr lang="nl-NL" smtClean="0"/>
              <a:t>23-01-19</a:t>
            </a:fld>
            <a:endParaRPr lang="nl-NL"/>
          </a:p>
        </p:txBody>
      </p:sp>
      <p:sp>
        <p:nvSpPr>
          <p:cNvPr id="6" name="Tijdelijke aanduiding voor voettekst 5"/>
          <p:cNvSpPr>
            <a:spLocks noGrp="1"/>
          </p:cNvSpPr>
          <p:nvPr>
            <p:ph type="ftr" sz="quarter" idx="11"/>
          </p:nvPr>
        </p:nvSpPr>
        <p:spPr/>
        <p:txBody>
          <a:bodyPr/>
          <a:lstStyle/>
          <a:p>
            <a:r>
              <a:rPr lang="nl-NL" smtClean="0"/>
              <a:t>NONONS</a:t>
            </a:r>
            <a:endParaRPr lang="nl-NL"/>
          </a:p>
        </p:txBody>
      </p:sp>
      <p:sp>
        <p:nvSpPr>
          <p:cNvPr id="7" name="Tijdelijke aanduiding voor dianummer 6"/>
          <p:cNvSpPr>
            <a:spLocks noGrp="1"/>
          </p:cNvSpPr>
          <p:nvPr>
            <p:ph type="sldNum" sz="quarter" idx="12"/>
          </p:nvPr>
        </p:nvSpPr>
        <p:spPr/>
        <p:txBody>
          <a:bodyPr/>
          <a:lstStyle/>
          <a:p>
            <a:fld id="{B86DF3D0-1A8D-9848-82B8-5CE2BB05D4C8}" type="slidenum">
              <a:rPr lang="nl-NL" smtClean="0"/>
              <a:t>‹nr.›</a:t>
            </a:fld>
            <a:endParaRPr lang="nl-NL"/>
          </a:p>
        </p:txBody>
      </p:sp>
    </p:spTree>
    <p:extLst>
      <p:ext uri="{BB962C8B-B14F-4D97-AF65-F5344CB8AC3E}">
        <p14:creationId xmlns:p14="http://schemas.microsoft.com/office/powerpoint/2010/main" val="891442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Klikken om de titelstijl van het model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C053-4694-7945-9ED0-EBE12C6DB3E7}" type="datetime1">
              <a:rPr lang="nl-NL" smtClean="0"/>
              <a:t>23-01-19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NONONS</a:t>
            </a:r>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DF3D0-1A8D-9848-82B8-5CE2BB05D4C8}" type="slidenum">
              <a:rPr lang="nl-NL" smtClean="0"/>
              <a:t>‹nr.›</a:t>
            </a:fld>
            <a:endParaRPr lang="nl-NL"/>
          </a:p>
        </p:txBody>
      </p:sp>
    </p:spTree>
    <p:extLst>
      <p:ext uri="{BB962C8B-B14F-4D97-AF65-F5344CB8AC3E}">
        <p14:creationId xmlns:p14="http://schemas.microsoft.com/office/powerpoint/2010/main" val="22821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0985" y="511908"/>
            <a:ext cx="3458308" cy="2387600"/>
          </a:xfrm>
        </p:spPr>
        <p:txBody>
          <a:bodyPr>
            <a:normAutofit/>
          </a:bodyPr>
          <a:lstStyle/>
          <a:p>
            <a:pPr algn="l"/>
            <a:r>
              <a:rPr lang="nl-NL" sz="4400" dirty="0" smtClean="0"/>
              <a:t>De juiste laag</a:t>
            </a:r>
            <a:endParaRPr lang="nl-NL" sz="4400" dirty="0"/>
          </a:p>
        </p:txBody>
      </p:sp>
      <p:sp>
        <p:nvSpPr>
          <p:cNvPr id="3" name="Ondertitel 2"/>
          <p:cNvSpPr>
            <a:spLocks noGrp="1"/>
          </p:cNvSpPr>
          <p:nvPr>
            <p:ph type="subTitle" idx="1"/>
          </p:nvPr>
        </p:nvSpPr>
        <p:spPr>
          <a:xfrm>
            <a:off x="468923" y="3481754"/>
            <a:ext cx="10199077" cy="1776045"/>
          </a:xfrm>
        </p:spPr>
        <p:txBody>
          <a:bodyPr/>
          <a:lstStyle/>
          <a:p>
            <a:pPr algn="l"/>
            <a:r>
              <a:rPr lang="nl-NL" sz="2000" dirty="0" smtClean="0"/>
              <a:t>Legt de verantwoordelijkheid (nog meer) bij de </a:t>
            </a:r>
            <a:r>
              <a:rPr lang="nl-NL" sz="2000" dirty="0" err="1" smtClean="0"/>
              <a:t>coachee</a:t>
            </a:r>
            <a:endParaRPr lang="nl-NL" sz="2000" dirty="0" smtClean="0"/>
          </a:p>
          <a:p>
            <a:pPr algn="l"/>
            <a:r>
              <a:rPr lang="nl-NL" sz="2000" dirty="0" smtClean="0"/>
              <a:t>Altijd de goede laag</a:t>
            </a:r>
          </a:p>
          <a:p>
            <a:pPr algn="l"/>
            <a:r>
              <a:rPr lang="nl-NL" sz="2000" dirty="0" smtClean="0"/>
              <a:t>Nooit achteraf: wat wel </a:t>
            </a:r>
            <a:r>
              <a:rPr lang="nl-NL" sz="2000" dirty="0" err="1" smtClean="0"/>
              <a:t>oke</a:t>
            </a:r>
            <a:r>
              <a:rPr lang="nl-NL" sz="2000" dirty="0" smtClean="0"/>
              <a:t> maar</a:t>
            </a:r>
            <a:r>
              <a:rPr lang="mr-IN" sz="2000" dirty="0" smtClean="0"/>
              <a:t>…</a:t>
            </a:r>
            <a:endParaRPr lang="nl-NL" sz="2000" dirty="0"/>
          </a:p>
          <a:p>
            <a:pPr algn="l"/>
            <a:endParaRPr lang="nl-NL" sz="2000" dirty="0" smtClean="0"/>
          </a:p>
          <a:p>
            <a:endParaRPr lang="nl-NL" dirty="0"/>
          </a:p>
          <a:p>
            <a:endParaRPr lang="nl-NL" dirty="0"/>
          </a:p>
        </p:txBody>
      </p:sp>
      <p:pic>
        <p:nvPicPr>
          <p:cNvPr id="4" name="Afbeelding 3"/>
          <p:cNvPicPr>
            <a:picLocks noChangeAspect="1"/>
          </p:cNvPicPr>
          <p:nvPr/>
        </p:nvPicPr>
        <p:blipFill>
          <a:blip r:embed="rId2"/>
          <a:stretch>
            <a:fillRect/>
          </a:stretch>
        </p:blipFill>
        <p:spPr>
          <a:xfrm>
            <a:off x="5925038" y="423008"/>
            <a:ext cx="5664200" cy="2565400"/>
          </a:xfrm>
          <a:prstGeom prst="rect">
            <a:avLst/>
          </a:prstGeom>
        </p:spPr>
      </p:pic>
      <p:sp>
        <p:nvSpPr>
          <p:cNvPr id="5" name="Tijdelijke aanduiding voor voettekst 4"/>
          <p:cNvSpPr>
            <a:spLocks noGrp="1"/>
          </p:cNvSpPr>
          <p:nvPr>
            <p:ph type="ftr" sz="quarter" idx="11"/>
          </p:nvPr>
        </p:nvSpPr>
        <p:spPr/>
        <p:txBody>
          <a:bodyPr/>
          <a:lstStyle/>
          <a:p>
            <a:r>
              <a:rPr lang="nl-NL" smtClean="0"/>
              <a:t>NONONS</a:t>
            </a:r>
            <a:endParaRPr lang="nl-NL"/>
          </a:p>
        </p:txBody>
      </p:sp>
    </p:spTree>
    <p:extLst>
      <p:ext uri="{BB962C8B-B14F-4D97-AF65-F5344CB8AC3E}">
        <p14:creationId xmlns:p14="http://schemas.microsoft.com/office/powerpoint/2010/main" val="4052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Vierde gesprek</a:t>
            </a:r>
            <a:endParaRPr lang="nl-NL" dirty="0"/>
          </a:p>
        </p:txBody>
      </p:sp>
      <p:sp>
        <p:nvSpPr>
          <p:cNvPr id="3" name="Tijdelijke aanduiding voor inhoud 2"/>
          <p:cNvSpPr>
            <a:spLocks noGrp="1"/>
          </p:cNvSpPr>
          <p:nvPr>
            <p:ph idx="1"/>
          </p:nvPr>
        </p:nvSpPr>
        <p:spPr>
          <a:xfrm>
            <a:off x="838200" y="1383323"/>
            <a:ext cx="10515600" cy="4793640"/>
          </a:xfrm>
        </p:spPr>
        <p:txBody>
          <a:bodyPr>
            <a:normAutofit/>
          </a:bodyPr>
          <a:lstStyle/>
          <a:p>
            <a:endParaRPr lang="nl-NL" dirty="0" smtClean="0"/>
          </a:p>
          <a:p>
            <a:r>
              <a:rPr lang="nl-NL" dirty="0" smtClean="0"/>
              <a:t>We zitten in het vierde gesprek en Jet vertelt me dat ze haar man even niet kan uitstaan. Dat ze last heeft van zijn lakse gedrag en ook van het feit dat hij zaken niet goed regelt. En dat ze opziet tegen het zoveelste gesprek hierover.</a:t>
            </a:r>
          </a:p>
          <a:p>
            <a:r>
              <a:rPr lang="nl-NL" dirty="0" smtClean="0"/>
              <a:t>Wat wil je hiermee, vraag jij als coach.</a:t>
            </a:r>
          </a:p>
          <a:p>
            <a:r>
              <a:rPr lang="nl-NL" dirty="0" smtClean="0"/>
              <a:t>Weet ik niet zegt ze</a:t>
            </a:r>
          </a:p>
          <a:p>
            <a:r>
              <a:rPr lang="nl-NL" dirty="0" smtClean="0"/>
              <a:t>Zullen we….. gaan doen(op presenteerblaadje)</a:t>
            </a:r>
          </a:p>
          <a:p>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spTree>
    <p:extLst>
      <p:ext uri="{BB962C8B-B14F-4D97-AF65-F5344CB8AC3E}">
        <p14:creationId xmlns:p14="http://schemas.microsoft.com/office/powerpoint/2010/main" val="19705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654" y="162411"/>
            <a:ext cx="10515600" cy="1325563"/>
          </a:xfrm>
        </p:spPr>
        <p:txBody>
          <a:bodyPr/>
          <a:lstStyle/>
          <a:p>
            <a:r>
              <a:rPr lang="nl-NL" dirty="0" smtClean="0"/>
              <a:t>Op welke laag werk je?</a:t>
            </a:r>
            <a:endParaRPr lang="nl-NL" dirty="0"/>
          </a:p>
        </p:txBody>
      </p:sp>
      <p:sp>
        <p:nvSpPr>
          <p:cNvPr id="3" name="Tijdelijke aanduiding voor inhoud 2"/>
          <p:cNvSpPr>
            <a:spLocks noGrp="1"/>
          </p:cNvSpPr>
          <p:nvPr>
            <p:ph idx="1"/>
          </p:nvPr>
        </p:nvSpPr>
        <p:spPr>
          <a:xfrm>
            <a:off x="386863" y="1457756"/>
            <a:ext cx="2432536" cy="1922902"/>
          </a:xfrm>
        </p:spPr>
        <p:txBody>
          <a:bodyPr>
            <a:normAutofit/>
          </a:bodyPr>
          <a:lstStyle/>
          <a:p>
            <a:pPr marL="0" indent="0">
              <a:lnSpc>
                <a:spcPct val="100000"/>
              </a:lnSpc>
              <a:spcBef>
                <a:spcPts val="0"/>
              </a:spcBef>
              <a:buNone/>
            </a:pPr>
            <a:r>
              <a:rPr lang="nl-NL" sz="2400" dirty="0" smtClean="0"/>
              <a:t>Bewustwording</a:t>
            </a:r>
          </a:p>
          <a:p>
            <a:pPr marL="0" indent="0">
              <a:lnSpc>
                <a:spcPct val="100000"/>
              </a:lnSpc>
              <a:spcBef>
                <a:spcPts val="0"/>
              </a:spcBef>
              <a:buNone/>
            </a:pPr>
            <a:r>
              <a:rPr lang="nl-NL" sz="1600" dirty="0" smtClean="0"/>
              <a:t>Van patronen </a:t>
            </a:r>
            <a:r>
              <a:rPr lang="nl-NL" sz="1600" dirty="0"/>
              <a:t>i</a:t>
            </a:r>
            <a:r>
              <a:rPr lang="nl-NL" sz="1600" dirty="0" smtClean="0"/>
              <a:t>n hier en nu of verleden</a:t>
            </a:r>
          </a:p>
          <a:p>
            <a:pPr marL="0" indent="0">
              <a:lnSpc>
                <a:spcPct val="100000"/>
              </a:lnSpc>
              <a:spcBef>
                <a:spcPts val="0"/>
              </a:spcBef>
              <a:buNone/>
            </a:pPr>
            <a:endParaRPr lang="nl-NL" sz="1600" dirty="0" smtClean="0"/>
          </a:p>
          <a:p>
            <a:pPr marL="0" indent="0">
              <a:lnSpc>
                <a:spcPct val="100000"/>
              </a:lnSpc>
              <a:spcBef>
                <a:spcPts val="0"/>
              </a:spcBef>
              <a:buNone/>
            </a:pPr>
            <a:r>
              <a:rPr lang="nl-NL" sz="1400" i="1" dirty="0" smtClean="0"/>
              <a:t>Wil je je bewuster worden van deze situatie? </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sp>
        <p:nvSpPr>
          <p:cNvPr id="11" name="Afgeronde rechthoek 10"/>
          <p:cNvSpPr/>
          <p:nvPr/>
        </p:nvSpPr>
        <p:spPr>
          <a:xfrm>
            <a:off x="228600" y="4002266"/>
            <a:ext cx="2590799" cy="1874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p:cNvSpPr/>
          <p:nvPr/>
        </p:nvSpPr>
        <p:spPr>
          <a:xfrm>
            <a:off x="3165552" y="1396430"/>
            <a:ext cx="2555630" cy="18317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fgeronde rechthoek 12"/>
          <p:cNvSpPr/>
          <p:nvPr/>
        </p:nvSpPr>
        <p:spPr>
          <a:xfrm>
            <a:off x="3261947" y="4002268"/>
            <a:ext cx="2479430" cy="1874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p:cNvSpPr/>
          <p:nvPr/>
        </p:nvSpPr>
        <p:spPr>
          <a:xfrm>
            <a:off x="6034454" y="4002267"/>
            <a:ext cx="2555630" cy="1874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6034454" y="1396430"/>
            <a:ext cx="2555630" cy="18317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9114694" y="4002266"/>
            <a:ext cx="2412021" cy="1874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p:cNvSpPr/>
          <p:nvPr/>
        </p:nvSpPr>
        <p:spPr>
          <a:xfrm>
            <a:off x="8971085" y="1396431"/>
            <a:ext cx="2555630" cy="1861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inhoud 2"/>
          <p:cNvSpPr txBox="1">
            <a:spLocks/>
          </p:cNvSpPr>
          <p:nvPr/>
        </p:nvSpPr>
        <p:spPr>
          <a:xfrm>
            <a:off x="263769" y="4125724"/>
            <a:ext cx="2432536" cy="1876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Aanbod</a:t>
            </a:r>
            <a:endParaRPr lang="nl-NL" sz="1200" dirty="0" smtClean="0"/>
          </a:p>
          <a:p>
            <a:pPr marL="0" indent="0">
              <a:lnSpc>
                <a:spcPct val="100000"/>
              </a:lnSpc>
              <a:spcBef>
                <a:spcPts val="0"/>
              </a:spcBef>
              <a:buFont typeface="Arial"/>
              <a:buNone/>
            </a:pPr>
            <a:r>
              <a:rPr lang="nl-NL" sz="1600" dirty="0" smtClean="0"/>
              <a:t>Rode draad in meerdere situaties of minutieus op 1 situaties ingaan</a:t>
            </a:r>
          </a:p>
          <a:p>
            <a:pPr marL="0" indent="0">
              <a:lnSpc>
                <a:spcPct val="100000"/>
              </a:lnSpc>
              <a:spcBef>
                <a:spcPts val="0"/>
              </a:spcBef>
              <a:buFont typeface="Arial"/>
              <a:buNone/>
            </a:pPr>
            <a:endParaRPr lang="nl-NL" sz="1800"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19" name="Tijdelijke aanduiding voor inhoud 2"/>
          <p:cNvSpPr txBox="1">
            <a:spLocks/>
          </p:cNvSpPr>
          <p:nvPr/>
        </p:nvSpPr>
        <p:spPr>
          <a:xfrm>
            <a:off x="3217984" y="1494640"/>
            <a:ext cx="2625969" cy="161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Acceptatie</a:t>
            </a:r>
          </a:p>
          <a:p>
            <a:pPr marL="0" indent="0">
              <a:lnSpc>
                <a:spcPct val="100000"/>
              </a:lnSpc>
              <a:spcBef>
                <a:spcPts val="0"/>
              </a:spcBef>
              <a:buFont typeface="Arial"/>
              <a:buNone/>
            </a:pPr>
            <a:r>
              <a:rPr lang="nl-NL" sz="1600" dirty="0" smtClean="0"/>
              <a:t>Van de situatie</a:t>
            </a:r>
          </a:p>
          <a:p>
            <a:pPr marL="0" indent="0">
              <a:lnSpc>
                <a:spcPct val="100000"/>
              </a:lnSpc>
              <a:spcBef>
                <a:spcPts val="0"/>
              </a:spcBef>
              <a:buFontTx/>
              <a:buNone/>
            </a:pPr>
            <a:endParaRPr lang="nl-NL" dirty="0" smtClean="0"/>
          </a:p>
          <a:p>
            <a:pPr marL="0" indent="0">
              <a:lnSpc>
                <a:spcPct val="100000"/>
              </a:lnSpc>
              <a:spcBef>
                <a:spcPts val="0"/>
              </a:spcBef>
              <a:buFontTx/>
              <a:buNone/>
            </a:pPr>
            <a:r>
              <a:rPr lang="nl-NL" sz="1400" i="1" dirty="0" smtClean="0"/>
              <a:t>Wil je kijken hoe je de situatie meer kan accepteren</a:t>
            </a:r>
            <a:r>
              <a:rPr lang="nl-NL" sz="1400" dirty="0" smtClean="0"/>
              <a:t>?</a:t>
            </a:r>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0" name="Tijdelijke aanduiding voor inhoud 2"/>
          <p:cNvSpPr txBox="1">
            <a:spLocks/>
          </p:cNvSpPr>
          <p:nvPr/>
        </p:nvSpPr>
        <p:spPr>
          <a:xfrm>
            <a:off x="3300046" y="4125724"/>
            <a:ext cx="2625969" cy="2230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Aanbod</a:t>
            </a:r>
          </a:p>
          <a:p>
            <a:pPr marL="0" indent="0">
              <a:lnSpc>
                <a:spcPct val="100000"/>
              </a:lnSpc>
              <a:spcBef>
                <a:spcPts val="0"/>
              </a:spcBef>
              <a:buFont typeface="Arial"/>
              <a:buNone/>
            </a:pPr>
            <a:r>
              <a:rPr lang="nl-NL" sz="1600" dirty="0" smtClean="0"/>
              <a:t>Alles wat de </a:t>
            </a:r>
            <a:r>
              <a:rPr lang="nl-NL" sz="1600" dirty="0" err="1" smtClean="0"/>
              <a:t>coachee</a:t>
            </a:r>
            <a:r>
              <a:rPr lang="nl-NL" sz="1600" dirty="0" smtClean="0"/>
              <a:t> bedenkt(iets doen, quote, zin)</a:t>
            </a:r>
          </a:p>
          <a:p>
            <a:pPr marL="0" indent="0">
              <a:lnSpc>
                <a:spcPct val="100000"/>
              </a:lnSpc>
              <a:spcBef>
                <a:spcPts val="0"/>
              </a:spcBef>
              <a:buFont typeface="Arial"/>
              <a:buNone/>
            </a:pPr>
            <a:r>
              <a:rPr lang="nl-NL" sz="1600" dirty="0" smtClean="0"/>
              <a:t> </a:t>
            </a:r>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1" name="Tijdelijke aanduiding voor inhoud 2"/>
          <p:cNvSpPr txBox="1">
            <a:spLocks/>
          </p:cNvSpPr>
          <p:nvPr/>
        </p:nvSpPr>
        <p:spPr>
          <a:xfrm>
            <a:off x="6176740" y="1529564"/>
            <a:ext cx="2625969" cy="1689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Vaardigheden</a:t>
            </a:r>
          </a:p>
          <a:p>
            <a:pPr marL="0" indent="0">
              <a:lnSpc>
                <a:spcPct val="100000"/>
              </a:lnSpc>
              <a:spcBef>
                <a:spcPts val="0"/>
              </a:spcBef>
              <a:buFont typeface="Arial"/>
              <a:buNone/>
            </a:pPr>
            <a:r>
              <a:rPr lang="nl-NL" sz="1600" dirty="0" smtClean="0"/>
              <a:t>Hoe je het doet</a:t>
            </a:r>
          </a:p>
          <a:p>
            <a:pPr marL="0" indent="0">
              <a:lnSpc>
                <a:spcPct val="100000"/>
              </a:lnSpc>
              <a:spcBef>
                <a:spcPts val="0"/>
              </a:spcBef>
              <a:buFontTx/>
              <a:buNone/>
            </a:pPr>
            <a:endParaRPr lang="nl-NL" dirty="0" smtClean="0"/>
          </a:p>
          <a:p>
            <a:pPr marL="0" indent="0">
              <a:lnSpc>
                <a:spcPct val="100000"/>
              </a:lnSpc>
              <a:spcBef>
                <a:spcPts val="0"/>
              </a:spcBef>
              <a:buFontTx/>
              <a:buNone/>
            </a:pPr>
            <a:r>
              <a:rPr lang="nl-NL" sz="1400" i="1" dirty="0" smtClean="0"/>
              <a:t>Wil je kijken hoe je dit kan </a:t>
            </a:r>
          </a:p>
          <a:p>
            <a:pPr marL="0" indent="0">
              <a:lnSpc>
                <a:spcPct val="100000"/>
              </a:lnSpc>
              <a:spcBef>
                <a:spcPts val="0"/>
              </a:spcBef>
              <a:buFontTx/>
              <a:buNone/>
            </a:pPr>
            <a:r>
              <a:rPr lang="nl-NL" sz="1400" i="1" dirty="0" smtClean="0"/>
              <a:t>doen?</a:t>
            </a:r>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2" name="Tijdelijke aanduiding voor inhoud 2"/>
          <p:cNvSpPr txBox="1">
            <a:spLocks/>
          </p:cNvSpPr>
          <p:nvPr/>
        </p:nvSpPr>
        <p:spPr>
          <a:xfrm>
            <a:off x="8971086" y="1457756"/>
            <a:ext cx="2555629" cy="16199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Actie</a:t>
            </a:r>
          </a:p>
          <a:p>
            <a:pPr marL="0" indent="0">
              <a:lnSpc>
                <a:spcPct val="100000"/>
              </a:lnSpc>
              <a:spcBef>
                <a:spcPts val="0"/>
              </a:spcBef>
              <a:buFont typeface="Arial"/>
              <a:buNone/>
            </a:pPr>
            <a:r>
              <a:rPr lang="nl-NL" sz="1600" dirty="0" smtClean="0"/>
              <a:t>Voorbereiden op actie en actiestappen</a:t>
            </a:r>
          </a:p>
          <a:p>
            <a:pPr marL="0" indent="0">
              <a:lnSpc>
                <a:spcPct val="100000"/>
              </a:lnSpc>
              <a:spcBef>
                <a:spcPts val="0"/>
              </a:spcBef>
              <a:buFontTx/>
              <a:buNone/>
            </a:pPr>
            <a:endParaRPr lang="nl-NL" dirty="0" smtClean="0"/>
          </a:p>
          <a:p>
            <a:pPr marL="0" indent="0">
              <a:lnSpc>
                <a:spcPct val="100000"/>
              </a:lnSpc>
              <a:spcBef>
                <a:spcPts val="0"/>
              </a:spcBef>
              <a:buFontTx/>
              <a:buNone/>
            </a:pPr>
            <a:r>
              <a:rPr lang="nl-NL" sz="1400" i="1" dirty="0" smtClean="0"/>
              <a:t>Wil je kijken wat je hieraan kan doen?</a:t>
            </a:r>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3" name="Tijdelijke aanduiding voor inhoud 2"/>
          <p:cNvSpPr txBox="1">
            <a:spLocks/>
          </p:cNvSpPr>
          <p:nvPr/>
        </p:nvSpPr>
        <p:spPr>
          <a:xfrm>
            <a:off x="6069623" y="4125724"/>
            <a:ext cx="2901462" cy="1876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Aanbod</a:t>
            </a:r>
          </a:p>
          <a:p>
            <a:pPr marL="0" indent="0">
              <a:lnSpc>
                <a:spcPct val="100000"/>
              </a:lnSpc>
              <a:spcBef>
                <a:spcPts val="0"/>
              </a:spcBef>
              <a:buFont typeface="Arial"/>
              <a:buNone/>
            </a:pPr>
            <a:r>
              <a:rPr lang="nl-NL" sz="1600" dirty="0" smtClean="0"/>
              <a:t>Het al een keer doen</a:t>
            </a:r>
          </a:p>
          <a:p>
            <a:pPr marL="0" indent="0">
              <a:lnSpc>
                <a:spcPct val="100000"/>
              </a:lnSpc>
              <a:spcBef>
                <a:spcPts val="0"/>
              </a:spcBef>
              <a:buFont typeface="Arial"/>
              <a:buNone/>
            </a:pPr>
            <a:r>
              <a:rPr lang="nl-NL" sz="1600" dirty="0" smtClean="0"/>
              <a:t>(gesprek, sollicitatie, presentatie)</a:t>
            </a:r>
          </a:p>
          <a:p>
            <a:pPr marL="0" indent="0">
              <a:lnSpc>
                <a:spcPct val="100000"/>
              </a:lnSpc>
              <a:spcBef>
                <a:spcPts val="0"/>
              </a:spcBef>
              <a:buFont typeface="Arial"/>
              <a:buNone/>
            </a:pPr>
            <a:endParaRPr lang="nl-NL" sz="1600" dirty="0" smtClean="0"/>
          </a:p>
          <a:p>
            <a:pPr marL="0" indent="0">
              <a:lnSpc>
                <a:spcPct val="100000"/>
              </a:lnSpc>
              <a:spcBef>
                <a:spcPts val="0"/>
              </a:spcBef>
              <a:buFont typeface="Arial"/>
              <a:buNone/>
            </a:pPr>
            <a:endParaRPr lang="nl-NL" sz="1600"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4" name="Tijdelijke aanduiding voor inhoud 2"/>
          <p:cNvSpPr txBox="1">
            <a:spLocks/>
          </p:cNvSpPr>
          <p:nvPr/>
        </p:nvSpPr>
        <p:spPr>
          <a:xfrm>
            <a:off x="9114694" y="4182792"/>
            <a:ext cx="2412021" cy="1901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nl-NL" sz="2400" dirty="0" smtClean="0"/>
              <a:t>Aanbod</a:t>
            </a:r>
          </a:p>
          <a:p>
            <a:pPr marL="0" indent="0">
              <a:lnSpc>
                <a:spcPct val="100000"/>
              </a:lnSpc>
              <a:spcBef>
                <a:spcPts val="0"/>
              </a:spcBef>
              <a:buFont typeface="Arial"/>
              <a:buNone/>
            </a:pPr>
            <a:r>
              <a:rPr lang="nl-NL" sz="1600" dirty="0" smtClean="0"/>
              <a:t>Alles wat de </a:t>
            </a:r>
            <a:r>
              <a:rPr lang="nl-NL" sz="1600" dirty="0" err="1" smtClean="0"/>
              <a:t>coachee</a:t>
            </a:r>
            <a:r>
              <a:rPr lang="nl-NL" sz="1600" dirty="0" smtClean="0"/>
              <a:t> bedenkt</a:t>
            </a:r>
          </a:p>
          <a:p>
            <a:pPr marL="0" indent="0">
              <a:lnSpc>
                <a:spcPct val="100000"/>
              </a:lnSpc>
              <a:spcBef>
                <a:spcPts val="0"/>
              </a:spcBef>
              <a:buFont typeface="Arial"/>
              <a:buNone/>
            </a:pPr>
            <a:endParaRPr lang="nl-NL" sz="1600" dirty="0" smtClean="0"/>
          </a:p>
          <a:p>
            <a:pPr marL="0" indent="0">
              <a:lnSpc>
                <a:spcPct val="100000"/>
              </a:lnSpc>
              <a:spcBef>
                <a:spcPts val="0"/>
              </a:spcBef>
              <a:buFont typeface="Arial"/>
              <a:buNone/>
            </a:pPr>
            <a:endParaRPr lang="nl-NL" sz="1600" dirty="0" smtClean="0"/>
          </a:p>
          <a:p>
            <a:pPr marL="0" indent="0">
              <a:lnSpc>
                <a:spcPct val="100000"/>
              </a:lnSpc>
              <a:spcBef>
                <a:spcPts val="0"/>
              </a:spcBef>
              <a:buFont typeface="Arial"/>
              <a:buNone/>
            </a:pPr>
            <a:endParaRPr lang="nl-NL" sz="2400"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smtClean="0"/>
          </a:p>
          <a:p>
            <a:pPr marL="0" indent="0">
              <a:lnSpc>
                <a:spcPct val="100000"/>
              </a:lnSpc>
              <a:spcBef>
                <a:spcPts val="0"/>
              </a:spcBef>
              <a:buFontTx/>
              <a:buNone/>
            </a:pPr>
            <a:endParaRPr lang="nl-NL" dirty="0"/>
          </a:p>
        </p:txBody>
      </p:sp>
      <p:sp>
        <p:nvSpPr>
          <p:cNvPr id="25" name="Afgeronde rechthoek 24"/>
          <p:cNvSpPr/>
          <p:nvPr/>
        </p:nvSpPr>
        <p:spPr>
          <a:xfrm>
            <a:off x="263769" y="1396431"/>
            <a:ext cx="2555630" cy="18317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2"/>
          <a:stretch>
            <a:fillRect/>
          </a:stretch>
        </p:blipFill>
        <p:spPr>
          <a:xfrm>
            <a:off x="9955411" y="0"/>
            <a:ext cx="1849728" cy="1387296"/>
          </a:xfrm>
          <a:prstGeom prst="rect">
            <a:avLst/>
          </a:prstGeom>
        </p:spPr>
      </p:pic>
    </p:spTree>
    <p:extLst>
      <p:ext uri="{BB962C8B-B14F-4D97-AF65-F5344CB8AC3E}">
        <p14:creationId xmlns:p14="http://schemas.microsoft.com/office/powerpoint/2010/main" val="130240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bied je Jet?</a:t>
            </a:r>
            <a:endParaRPr lang="nl-NL" dirty="0"/>
          </a:p>
        </p:txBody>
      </p:sp>
      <p:sp>
        <p:nvSpPr>
          <p:cNvPr id="3" name="Tijdelijke aanduiding voor inhoud 2"/>
          <p:cNvSpPr>
            <a:spLocks noGrp="1"/>
          </p:cNvSpPr>
          <p:nvPr>
            <p:ph idx="1"/>
          </p:nvPr>
        </p:nvSpPr>
        <p:spPr/>
        <p:txBody>
          <a:bodyPr/>
          <a:lstStyle/>
          <a:p>
            <a:r>
              <a:rPr lang="nl-NL" sz="2400" dirty="0" smtClean="0">
                <a:solidFill>
                  <a:srgbClr val="0070C0"/>
                </a:solidFill>
              </a:rPr>
              <a:t>Bewustwording: </a:t>
            </a:r>
            <a:r>
              <a:rPr lang="nl-NL" sz="2400" dirty="0" smtClean="0"/>
              <a:t>Wil je je verder bewust worden waarom hij je zo raakt of wat maakt dat je zo tegen het gesprek opziet?</a:t>
            </a:r>
          </a:p>
          <a:p>
            <a:r>
              <a:rPr lang="nl-NL" sz="2400" b="1" dirty="0" smtClean="0"/>
              <a:t>OF</a:t>
            </a:r>
          </a:p>
          <a:p>
            <a:r>
              <a:rPr lang="nl-NL" sz="2400" dirty="0" smtClean="0">
                <a:solidFill>
                  <a:srgbClr val="0070C0"/>
                </a:solidFill>
              </a:rPr>
              <a:t>Acceptatie: </a:t>
            </a:r>
            <a:r>
              <a:rPr lang="nl-NL" sz="2400" dirty="0" smtClean="0"/>
              <a:t>wil je samen kijken hoe je hem of het gevoel wat je hebt wat meer kan accepteren</a:t>
            </a:r>
          </a:p>
          <a:p>
            <a:r>
              <a:rPr lang="nl-NL" sz="2400" b="1" dirty="0" smtClean="0"/>
              <a:t>OF</a:t>
            </a:r>
          </a:p>
          <a:p>
            <a:r>
              <a:rPr lang="nl-NL" sz="2400" dirty="0" smtClean="0">
                <a:solidFill>
                  <a:srgbClr val="0070C0"/>
                </a:solidFill>
              </a:rPr>
              <a:t>Vaardigheden</a:t>
            </a:r>
            <a:r>
              <a:rPr lang="nl-NL" sz="2400" dirty="0" smtClean="0"/>
              <a:t>: wil je het gesprek eens oefenen dat je kan gaan voeren met hem</a:t>
            </a:r>
          </a:p>
          <a:p>
            <a:r>
              <a:rPr lang="nl-NL" sz="2400" b="1" dirty="0" smtClean="0"/>
              <a:t>OF</a:t>
            </a:r>
          </a:p>
          <a:p>
            <a:r>
              <a:rPr lang="nl-NL" sz="2400" dirty="0" smtClean="0">
                <a:solidFill>
                  <a:srgbClr val="0070C0"/>
                </a:solidFill>
              </a:rPr>
              <a:t>Actie: </a:t>
            </a:r>
            <a:r>
              <a:rPr lang="nl-NL" sz="2400" dirty="0" smtClean="0"/>
              <a:t>wil je kijken wat je hiermee kan doen? Welke stappen je kan zetten om dit op te lossen?</a:t>
            </a:r>
          </a:p>
          <a:p>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pic>
        <p:nvPicPr>
          <p:cNvPr id="5" name="Afbeelding 4"/>
          <p:cNvPicPr>
            <a:picLocks noChangeAspect="1"/>
          </p:cNvPicPr>
          <p:nvPr/>
        </p:nvPicPr>
        <p:blipFill>
          <a:blip r:embed="rId2"/>
          <a:stretch>
            <a:fillRect/>
          </a:stretch>
        </p:blipFill>
        <p:spPr>
          <a:xfrm>
            <a:off x="9443843" y="177133"/>
            <a:ext cx="2209180" cy="1469105"/>
          </a:xfrm>
          <a:prstGeom prst="rect">
            <a:avLst/>
          </a:prstGeom>
        </p:spPr>
      </p:pic>
    </p:spTree>
    <p:extLst>
      <p:ext uri="{BB962C8B-B14F-4D97-AF65-F5344CB8AC3E}">
        <p14:creationId xmlns:p14="http://schemas.microsoft.com/office/powerpoint/2010/main" val="10457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bied je aan Marie en Steven?</a:t>
            </a:r>
            <a:endParaRPr lang="nl-NL" dirty="0"/>
          </a:p>
        </p:txBody>
      </p:sp>
      <p:sp>
        <p:nvSpPr>
          <p:cNvPr id="3" name="Tijdelijke aanduiding voor inhoud 2"/>
          <p:cNvSpPr>
            <a:spLocks noGrp="1"/>
          </p:cNvSpPr>
          <p:nvPr>
            <p:ph idx="1"/>
          </p:nvPr>
        </p:nvSpPr>
        <p:spPr>
          <a:xfrm>
            <a:off x="838200" y="2509023"/>
            <a:ext cx="10515600" cy="3667939"/>
          </a:xfrm>
        </p:spPr>
        <p:txBody>
          <a:bodyPr/>
          <a:lstStyle/>
          <a:p>
            <a:r>
              <a:rPr lang="nl-NL" dirty="0" smtClean="0"/>
              <a:t>Marie zegt: ik word steeds zo emotioneel als ik in gesprek ben over mij salaris. Ze zegt steviger te willen worden</a:t>
            </a:r>
          </a:p>
          <a:p>
            <a:r>
              <a:rPr lang="nl-NL" dirty="0" smtClean="0"/>
              <a:t>Steven heeft stress en wil het rustiger aandoen. Dit lukt hem echter niet omdat hij nog steeds teveel ja zegt tegen verzoeken</a:t>
            </a:r>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pic>
        <p:nvPicPr>
          <p:cNvPr id="5" name="Afbeelding 4"/>
          <p:cNvPicPr>
            <a:picLocks noChangeAspect="1"/>
          </p:cNvPicPr>
          <p:nvPr/>
        </p:nvPicPr>
        <p:blipFill>
          <a:blip r:embed="rId2"/>
          <a:stretch>
            <a:fillRect/>
          </a:stretch>
        </p:blipFill>
        <p:spPr>
          <a:xfrm>
            <a:off x="9734226" y="156118"/>
            <a:ext cx="1619575" cy="1827832"/>
          </a:xfrm>
          <a:prstGeom prst="rect">
            <a:avLst/>
          </a:prstGeom>
        </p:spPr>
      </p:pic>
    </p:spTree>
    <p:extLst>
      <p:ext uri="{BB962C8B-B14F-4D97-AF65-F5344CB8AC3E}">
        <p14:creationId xmlns:p14="http://schemas.microsoft.com/office/powerpoint/2010/main" val="14586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Wat bied je Marie</a:t>
            </a:r>
            <a:r>
              <a:rPr lang="nl-NL" dirty="0"/>
              <a:t>?</a:t>
            </a:r>
            <a:br>
              <a:rPr lang="nl-NL" dirty="0"/>
            </a:br>
            <a:r>
              <a:rPr lang="nl-NL" sz="2200" dirty="0"/>
              <a:t>Marie zegt: ik word steeds zo emotioneel als ik in gesprek ben over mij salaris. Ze </a:t>
            </a:r>
            <a:r>
              <a:rPr lang="nl-NL" sz="2200" dirty="0" smtClean="0"/>
              <a:t/>
            </a:r>
            <a:br>
              <a:rPr lang="nl-NL" sz="2200" dirty="0" smtClean="0"/>
            </a:br>
            <a:r>
              <a:rPr lang="nl-NL" sz="2200" dirty="0" smtClean="0"/>
              <a:t>zegt </a:t>
            </a:r>
            <a:r>
              <a:rPr lang="nl-NL" sz="2200" dirty="0"/>
              <a:t>steviger te willen worden</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sz="2400" dirty="0" smtClean="0">
                <a:solidFill>
                  <a:srgbClr val="0070C0"/>
                </a:solidFill>
              </a:rPr>
              <a:t>Bewustwording: </a:t>
            </a:r>
            <a:r>
              <a:rPr lang="nl-NL" sz="2400" dirty="0" smtClean="0"/>
              <a:t>Wil je je verder bewust worden wat maakt dat je zo emotioneel wordt? </a:t>
            </a:r>
          </a:p>
          <a:p>
            <a:r>
              <a:rPr lang="nl-NL" sz="2400" b="1" dirty="0" smtClean="0"/>
              <a:t>OF</a:t>
            </a:r>
          </a:p>
          <a:p>
            <a:r>
              <a:rPr lang="nl-NL" sz="2400" dirty="0" smtClean="0">
                <a:solidFill>
                  <a:srgbClr val="0070C0"/>
                </a:solidFill>
              </a:rPr>
              <a:t>Acceptatie: </a:t>
            </a:r>
            <a:r>
              <a:rPr lang="nl-NL" sz="2400" dirty="0" smtClean="0"/>
              <a:t>wil je kijken hoe je je emoties wat meer kan accepteren? </a:t>
            </a:r>
          </a:p>
          <a:p>
            <a:r>
              <a:rPr lang="nl-NL" sz="2400" b="1" dirty="0" smtClean="0"/>
              <a:t>OF</a:t>
            </a:r>
          </a:p>
          <a:p>
            <a:r>
              <a:rPr lang="nl-NL" sz="2400" dirty="0" smtClean="0">
                <a:solidFill>
                  <a:srgbClr val="0070C0"/>
                </a:solidFill>
              </a:rPr>
              <a:t>Vaardigheden</a:t>
            </a:r>
            <a:r>
              <a:rPr lang="nl-NL" sz="2400" dirty="0" smtClean="0"/>
              <a:t>: wil je het gesprek eens oefenen en kijken hoe je steviger kan staan? </a:t>
            </a:r>
          </a:p>
          <a:p>
            <a:r>
              <a:rPr lang="nl-NL" sz="2400" b="1" dirty="0" smtClean="0"/>
              <a:t>OF</a:t>
            </a:r>
          </a:p>
          <a:p>
            <a:r>
              <a:rPr lang="nl-NL" sz="2400" dirty="0" smtClean="0">
                <a:solidFill>
                  <a:srgbClr val="0070C0"/>
                </a:solidFill>
              </a:rPr>
              <a:t>Actie: </a:t>
            </a:r>
            <a:r>
              <a:rPr lang="nl-NL" sz="2400" dirty="0" smtClean="0"/>
              <a:t>wil je kijken wat je hiermee kan doen? Welke stappen je kan zetten om dit op te lossen?</a:t>
            </a:r>
          </a:p>
          <a:p>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pic>
        <p:nvPicPr>
          <p:cNvPr id="5" name="Afbeelding 4"/>
          <p:cNvPicPr>
            <a:picLocks noChangeAspect="1"/>
          </p:cNvPicPr>
          <p:nvPr/>
        </p:nvPicPr>
        <p:blipFill>
          <a:blip r:embed="rId2"/>
          <a:stretch>
            <a:fillRect/>
          </a:stretch>
        </p:blipFill>
        <p:spPr>
          <a:xfrm>
            <a:off x="9443843" y="177133"/>
            <a:ext cx="2209180" cy="1469105"/>
          </a:xfrm>
          <a:prstGeom prst="rect">
            <a:avLst/>
          </a:prstGeom>
        </p:spPr>
      </p:pic>
    </p:spTree>
    <p:extLst>
      <p:ext uri="{BB962C8B-B14F-4D97-AF65-F5344CB8AC3E}">
        <p14:creationId xmlns:p14="http://schemas.microsoft.com/office/powerpoint/2010/main" val="19591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Wat bied je </a:t>
            </a:r>
            <a:r>
              <a:rPr lang="nl-NL" dirty="0"/>
              <a:t>Steven?</a:t>
            </a:r>
            <a:br>
              <a:rPr lang="nl-NL" dirty="0"/>
            </a:br>
            <a:r>
              <a:rPr lang="nl-NL" sz="2200" dirty="0"/>
              <a:t>Steven heeft stress en wil het rustiger aandoen. Dit lukt hem echter niet omdat hij </a:t>
            </a:r>
            <a:r>
              <a:rPr lang="nl-NL" sz="2200" dirty="0" smtClean="0"/>
              <a:t/>
            </a:r>
            <a:br>
              <a:rPr lang="nl-NL" sz="2200" dirty="0" smtClean="0"/>
            </a:br>
            <a:r>
              <a:rPr lang="nl-NL" sz="2200" dirty="0" smtClean="0"/>
              <a:t>nog </a:t>
            </a:r>
            <a:r>
              <a:rPr lang="nl-NL" sz="2200" dirty="0"/>
              <a:t>steeds teveel ja zegt tegen verzoeken</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sz="2400" dirty="0" smtClean="0">
                <a:solidFill>
                  <a:srgbClr val="0070C0"/>
                </a:solidFill>
              </a:rPr>
              <a:t>Bewustwording: </a:t>
            </a:r>
            <a:r>
              <a:rPr lang="nl-NL" sz="2400" dirty="0" smtClean="0"/>
              <a:t>Wil je je verder bewust worden wat maakt dat je het zo druk hebt of wat maakt dat je geen nee zegt? </a:t>
            </a:r>
          </a:p>
          <a:p>
            <a:r>
              <a:rPr lang="nl-NL" sz="2400" b="1" dirty="0" smtClean="0"/>
              <a:t>OF</a:t>
            </a:r>
          </a:p>
          <a:p>
            <a:r>
              <a:rPr lang="nl-NL" sz="2400" dirty="0" smtClean="0">
                <a:solidFill>
                  <a:srgbClr val="0070C0"/>
                </a:solidFill>
              </a:rPr>
              <a:t>Acceptatie: </a:t>
            </a:r>
            <a:r>
              <a:rPr lang="nl-NL" sz="2400" dirty="0" smtClean="0"/>
              <a:t>wil je kijken hoe je je dit (tijdelijk)kan accepteren? </a:t>
            </a:r>
          </a:p>
          <a:p>
            <a:r>
              <a:rPr lang="nl-NL" sz="2400" b="1" dirty="0" smtClean="0"/>
              <a:t>OF</a:t>
            </a:r>
          </a:p>
          <a:p>
            <a:r>
              <a:rPr lang="nl-NL" sz="2400" dirty="0" smtClean="0">
                <a:solidFill>
                  <a:srgbClr val="0070C0"/>
                </a:solidFill>
              </a:rPr>
              <a:t>Vaardigheden</a:t>
            </a:r>
            <a:r>
              <a:rPr lang="nl-NL" sz="2400" dirty="0" smtClean="0"/>
              <a:t>: wil je eens oefenen met nee zeggen?</a:t>
            </a:r>
          </a:p>
          <a:p>
            <a:r>
              <a:rPr lang="nl-NL" sz="2400" dirty="0" smtClean="0"/>
              <a:t> </a:t>
            </a:r>
            <a:r>
              <a:rPr lang="nl-NL" sz="2400" b="1" dirty="0" smtClean="0"/>
              <a:t>OF</a:t>
            </a:r>
          </a:p>
          <a:p>
            <a:r>
              <a:rPr lang="nl-NL" sz="2400" dirty="0" smtClean="0">
                <a:solidFill>
                  <a:srgbClr val="0070C0"/>
                </a:solidFill>
              </a:rPr>
              <a:t>Actie: </a:t>
            </a:r>
            <a:r>
              <a:rPr lang="nl-NL" sz="2400" dirty="0" smtClean="0"/>
              <a:t>wil je kijken wat je hiermee kan doen? Welke stappen je kan zetten om dit op te lossen?</a:t>
            </a:r>
          </a:p>
          <a:p>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pic>
        <p:nvPicPr>
          <p:cNvPr id="5" name="Afbeelding 4"/>
          <p:cNvPicPr>
            <a:picLocks noChangeAspect="1"/>
          </p:cNvPicPr>
          <p:nvPr/>
        </p:nvPicPr>
        <p:blipFill>
          <a:blip r:embed="rId2"/>
          <a:stretch>
            <a:fillRect/>
          </a:stretch>
        </p:blipFill>
        <p:spPr>
          <a:xfrm>
            <a:off x="9443843" y="177133"/>
            <a:ext cx="2209180" cy="1469105"/>
          </a:xfrm>
          <a:prstGeom prst="rect">
            <a:avLst/>
          </a:prstGeom>
        </p:spPr>
      </p:pic>
    </p:spTree>
    <p:extLst>
      <p:ext uri="{BB962C8B-B14F-4D97-AF65-F5344CB8AC3E}">
        <p14:creationId xmlns:p14="http://schemas.microsoft.com/office/powerpoint/2010/main" val="1521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Valkuilen</a:t>
            </a:r>
            <a:endParaRPr lang="nl-NL" dirty="0"/>
          </a:p>
        </p:txBody>
      </p:sp>
      <p:sp>
        <p:nvSpPr>
          <p:cNvPr id="3" name="Tijdelijke aanduiding voor inhoud 2"/>
          <p:cNvSpPr>
            <a:spLocks noGrp="1"/>
          </p:cNvSpPr>
          <p:nvPr>
            <p:ph idx="1"/>
          </p:nvPr>
        </p:nvSpPr>
        <p:spPr/>
        <p:txBody>
          <a:bodyPr/>
          <a:lstStyle/>
          <a:p>
            <a:r>
              <a:rPr lang="nl-NL" dirty="0" smtClean="0"/>
              <a:t>Een favoriete laag aanbieden, waardoor stagnatie kan ontstaan</a:t>
            </a:r>
          </a:p>
          <a:p>
            <a:r>
              <a:rPr lang="nl-NL" dirty="0" smtClean="0"/>
              <a:t>Kiezen voor je </a:t>
            </a:r>
            <a:r>
              <a:rPr lang="nl-NL" dirty="0" err="1" smtClean="0"/>
              <a:t>coachee</a:t>
            </a:r>
            <a:r>
              <a:rPr lang="nl-NL" dirty="0" smtClean="0"/>
              <a:t>, vanuit je eigen stuk en overtuigingen</a:t>
            </a:r>
          </a:p>
          <a:p>
            <a:r>
              <a:rPr lang="nl-NL" dirty="0" smtClean="0"/>
              <a:t>Angst voor een laag, deze niet bieden omdat je ‘geen oefening weet’</a:t>
            </a:r>
          </a:p>
          <a:p>
            <a:r>
              <a:rPr lang="nl-NL" dirty="0" smtClean="0"/>
              <a:t>Bij bewustwording te snel het verleden aanbieden</a:t>
            </a:r>
          </a:p>
          <a:p>
            <a:endParaRPr lang="nl-NL" dirty="0"/>
          </a:p>
          <a:p>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nl-NL" smtClean="0"/>
              <a:t>NONONS</a:t>
            </a:r>
            <a:endParaRPr lang="nl-NL"/>
          </a:p>
        </p:txBody>
      </p:sp>
    </p:spTree>
    <p:extLst>
      <p:ext uri="{BB962C8B-B14F-4D97-AF65-F5344CB8AC3E}">
        <p14:creationId xmlns:p14="http://schemas.microsoft.com/office/powerpoint/2010/main" val="36084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Soms bedien je de </a:t>
            </a:r>
            <a:r>
              <a:rPr lang="nl-NL" dirty="0" err="1" smtClean="0"/>
              <a:t>coachee</a:t>
            </a:r>
            <a:r>
              <a:rPr lang="nl-NL" dirty="0" smtClean="0"/>
              <a:t> juist niet </a:t>
            </a:r>
            <a:endParaRPr lang="nl-NL" dirty="0"/>
          </a:p>
        </p:txBody>
      </p:sp>
      <p:sp>
        <p:nvSpPr>
          <p:cNvPr id="3" name="Tijdelijke aanduiding voor inhoud 2"/>
          <p:cNvSpPr>
            <a:spLocks noGrp="1"/>
          </p:cNvSpPr>
          <p:nvPr>
            <p:ph idx="1"/>
          </p:nvPr>
        </p:nvSpPr>
        <p:spPr/>
        <p:txBody>
          <a:bodyPr/>
          <a:lstStyle/>
          <a:p>
            <a:r>
              <a:rPr lang="nl-NL" dirty="0" smtClean="0"/>
              <a:t>De </a:t>
            </a:r>
            <a:r>
              <a:rPr lang="nl-NL" dirty="0" err="1" smtClean="0"/>
              <a:t>coachee</a:t>
            </a:r>
            <a:r>
              <a:rPr lang="nl-NL" dirty="0" smtClean="0"/>
              <a:t> de steeds hetzelfde wil(uit vermijding): dit benoemen en opperen dat juist niet te doen</a:t>
            </a:r>
          </a:p>
          <a:p>
            <a:r>
              <a:rPr lang="nl-NL" dirty="0" smtClean="0"/>
              <a:t>Aan de hand van verandermodel iets opperen(start: bewustwording en tegen eind actie of acceptatie) </a:t>
            </a:r>
          </a:p>
          <a:p>
            <a:r>
              <a:rPr lang="nl-NL" dirty="0" smtClean="0"/>
              <a:t>NIET ALTIJD 4 LAGEN AANBIEDEN!</a:t>
            </a:r>
          </a:p>
        </p:txBody>
      </p:sp>
      <p:sp>
        <p:nvSpPr>
          <p:cNvPr id="4" name="Tijdelijke aanduiding voor voettekst 3"/>
          <p:cNvSpPr>
            <a:spLocks noGrp="1"/>
          </p:cNvSpPr>
          <p:nvPr>
            <p:ph type="ftr" sz="quarter" idx="11"/>
          </p:nvPr>
        </p:nvSpPr>
        <p:spPr/>
        <p:txBody>
          <a:bodyPr/>
          <a:lstStyle/>
          <a:p>
            <a:r>
              <a:rPr lang="nl-NL" smtClean="0"/>
              <a:t>NONONS</a:t>
            </a:r>
            <a:endParaRPr lang="nl-NL"/>
          </a:p>
        </p:txBody>
      </p:sp>
    </p:spTree>
    <p:extLst>
      <p:ext uri="{BB962C8B-B14F-4D97-AF65-F5344CB8AC3E}">
        <p14:creationId xmlns:p14="http://schemas.microsoft.com/office/powerpoint/2010/main" val="10840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595</Words>
  <Application>Microsoft Macintosh PowerPoint</Application>
  <PresentationFormat>Breedbeeld</PresentationFormat>
  <Paragraphs>99</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Calibri</vt:lpstr>
      <vt:lpstr>Calibri Light</vt:lpstr>
      <vt:lpstr>Mangal</vt:lpstr>
      <vt:lpstr>Arial</vt:lpstr>
      <vt:lpstr>Office-thema</vt:lpstr>
      <vt:lpstr>De juiste laag</vt:lpstr>
      <vt:lpstr>Vierde gesprek</vt:lpstr>
      <vt:lpstr>Op welke laag werk je?</vt:lpstr>
      <vt:lpstr>Wat bied je Jet?</vt:lpstr>
      <vt:lpstr>Wat bied je aan Marie en Steven?</vt:lpstr>
      <vt:lpstr> Wat bied je Marie? Marie zegt: ik word steeds zo emotioneel als ik in gesprek ben over mij salaris. Ze  zegt steviger te willen worden </vt:lpstr>
      <vt:lpstr> Wat bied je Steven? Steven heeft stress en wil het rustiger aandoen. Dit lukt hem echter niet omdat hij  nog steeds teveel ja zegt tegen verzoeken </vt:lpstr>
      <vt:lpstr>Valkuilen</vt:lpstr>
      <vt:lpstr>Soms bedien je de coachee juist niet </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Hoppen over laag en methodiek</dc:title>
  <dc:creator>anne de jong</dc:creator>
  <cp:lastModifiedBy>anne de jong</cp:lastModifiedBy>
  <cp:revision>26</cp:revision>
  <dcterms:created xsi:type="dcterms:W3CDTF">2019-01-12T06:50:16Z</dcterms:created>
  <dcterms:modified xsi:type="dcterms:W3CDTF">2019-01-23T13:52:10Z</dcterms:modified>
</cp:coreProperties>
</file>